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0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C14C1E5-3BF6-0E4D-B2B3-FA128246BF6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32EDB3-B560-8649-957F-7C4B42747F2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aaron7sun/stocknews" TargetMode="External"/><Relationship Id="rId3" Type="http://schemas.openxmlformats.org/officeDocument/2006/relationships/hyperlink" Target="https://www.investopedia.com/ask/answers/155.as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Stock Market Performance with Daily Top News Headlines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David Sciacca</a:t>
            </a:r>
          </a:p>
          <a:p>
            <a:r>
              <a:rPr lang="en-US" dirty="0" smtClean="0"/>
              <a:t>Regis University</a:t>
            </a:r>
          </a:p>
          <a:p>
            <a:r>
              <a:rPr lang="en-US" dirty="0" smtClean="0"/>
              <a:t>Data Science Practicum II </a:t>
            </a:r>
            <a:r>
              <a:rPr lang="mr-IN" dirty="0" smtClean="0"/>
              <a:t>–</a:t>
            </a:r>
            <a:r>
              <a:rPr lang="en-US" dirty="0" smtClean="0"/>
              <a:t> MSDS 696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620" y="629060"/>
            <a:ext cx="2122823" cy="1731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1620" y="2341990"/>
            <a:ext cx="2176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from: https://</a:t>
            </a:r>
            <a:r>
              <a:rPr lang="en-US" sz="800" dirty="0" err="1"/>
              <a:t>www.clickz.com</a:t>
            </a:r>
            <a:r>
              <a:rPr lang="en-US" sz="800" dirty="0"/>
              <a:t>/5-businesses-using-ai-to-predict-the-future-and-profit/112336/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8" y="1026767"/>
            <a:ext cx="2651673" cy="958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985449"/>
            <a:ext cx="2005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from: https://</a:t>
            </a:r>
            <a:r>
              <a:rPr lang="en-US" sz="800" dirty="0" err="1"/>
              <a:t>www.itsmfusa.org</a:t>
            </a:r>
            <a:r>
              <a:rPr lang="en-US" sz="800" dirty="0"/>
              <a:t>/news/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19" y="908836"/>
            <a:ext cx="2069960" cy="1076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3919" y="1985449"/>
            <a:ext cx="2069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from: http://</a:t>
            </a:r>
            <a:r>
              <a:rPr lang="en-US" sz="800" dirty="0" err="1"/>
              <a:t>timesslate.com</a:t>
            </a:r>
            <a:r>
              <a:rPr lang="en-US" sz="800" dirty="0"/>
              <a:t>/category/business/page/1134/</a:t>
            </a:r>
          </a:p>
        </p:txBody>
      </p:sp>
      <p:sp>
        <p:nvSpPr>
          <p:cNvPr id="11" name="Plus 10"/>
          <p:cNvSpPr/>
          <p:nvPr/>
        </p:nvSpPr>
        <p:spPr>
          <a:xfrm>
            <a:off x="2780291" y="1026767"/>
            <a:ext cx="914400" cy="9144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5793879" y="1026767"/>
            <a:ext cx="914400" cy="9144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Sentiment Analysis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Sentiment analysis on headlines, both by headline and day</a:t>
            </a:r>
          </a:p>
          <a:p>
            <a:pPr lvl="1"/>
            <a:r>
              <a:rPr lang="en-US" dirty="0" smtClean="0"/>
              <a:t>Obtained polarity and subjectivity scores</a:t>
            </a:r>
            <a:endParaRPr lang="en-US" dirty="0"/>
          </a:p>
        </p:txBody>
      </p:sp>
      <p:pic>
        <p:nvPicPr>
          <p:cNvPr id="4" name="Picture 3" descr="Screenshot 2019-08-22 18.34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67" y="2458524"/>
            <a:ext cx="6769120" cy="2301308"/>
          </a:xfrm>
          <a:prstGeom prst="rect">
            <a:avLst/>
          </a:prstGeom>
        </p:spPr>
      </p:pic>
      <p:pic>
        <p:nvPicPr>
          <p:cNvPr id="5" name="Picture 4" descr="sentiment_analysis_table_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8" y="4759832"/>
            <a:ext cx="8229600" cy="2028306"/>
          </a:xfrm>
          <a:prstGeom prst="rect">
            <a:avLst/>
          </a:prstGeom>
        </p:spPr>
      </p:pic>
      <p:pic>
        <p:nvPicPr>
          <p:cNvPr id="6" name="Picture 5" descr="overall_sentiment_he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90" y="3369986"/>
            <a:ext cx="1855197" cy="12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Sentiment Analysis 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Visualized distribution of daily polarity and subjectivity</a:t>
            </a:r>
          </a:p>
          <a:p>
            <a:pPr lvl="1"/>
            <a:r>
              <a:rPr lang="en-US" dirty="0" smtClean="0"/>
              <a:t>Generally non polar </a:t>
            </a:r>
            <a:r>
              <a:rPr lang="mr-IN" dirty="0" smtClean="0"/>
              <a:t>–</a:t>
            </a:r>
            <a:r>
              <a:rPr lang="en-US" dirty="0" smtClean="0"/>
              <a:t> most close to 0, but tend positive</a:t>
            </a:r>
          </a:p>
          <a:p>
            <a:pPr lvl="1"/>
            <a:r>
              <a:rPr lang="en-US" dirty="0" smtClean="0"/>
              <a:t>Somewhat subjective, but majority less than 0.5 out of 1 on scale</a:t>
            </a:r>
            <a:endParaRPr lang="en-US" dirty="0"/>
          </a:p>
        </p:txBody>
      </p:sp>
      <p:pic>
        <p:nvPicPr>
          <p:cNvPr id="5" name="Picture 4" descr="overall_headline_polar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9" r="7708"/>
          <a:stretch/>
        </p:blipFill>
        <p:spPr>
          <a:xfrm>
            <a:off x="0" y="3011822"/>
            <a:ext cx="4435003" cy="3520576"/>
          </a:xfrm>
          <a:prstGeom prst="rect">
            <a:avLst/>
          </a:prstGeom>
        </p:spPr>
      </p:pic>
      <p:pic>
        <p:nvPicPr>
          <p:cNvPr id="6" name="Picture 5" descr="overall_headline_subjectiv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" r="8197"/>
          <a:stretch/>
        </p:blipFill>
        <p:spPr>
          <a:xfrm>
            <a:off x="4724670" y="3011822"/>
            <a:ext cx="4419330" cy="35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Headline Clustering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Assigned numeric scores to word with </a:t>
            </a:r>
            <a:r>
              <a:rPr lang="en-US" dirty="0" err="1" smtClean="0"/>
              <a:t>TfidfVectorizer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Used Elbow Method to determine optimal k for k-means clustering</a:t>
            </a:r>
            <a:endParaRPr lang="en-US" dirty="0"/>
          </a:p>
        </p:txBody>
      </p:sp>
      <p:pic>
        <p:nvPicPr>
          <p:cNvPr id="4" name="Picture 3" descr="Screenshot 2019-08-22 18.41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328095"/>
            <a:ext cx="6172200" cy="723900"/>
          </a:xfrm>
          <a:prstGeom prst="rect">
            <a:avLst/>
          </a:prstGeom>
        </p:spPr>
      </p:pic>
      <p:pic>
        <p:nvPicPr>
          <p:cNvPr id="5" name="Picture 4" descr="elbow_method_pl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" r="8051"/>
          <a:stretch/>
        </p:blipFill>
        <p:spPr>
          <a:xfrm>
            <a:off x="2484943" y="3793268"/>
            <a:ext cx="4157838" cy="28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455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Headline Clustering 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6553"/>
            <a:ext cx="7315200" cy="5122808"/>
          </a:xfrm>
        </p:spPr>
        <p:txBody>
          <a:bodyPr/>
          <a:lstStyle/>
          <a:p>
            <a:r>
              <a:rPr lang="en-US" dirty="0" smtClean="0"/>
              <a:t>Visualized clusters with Word Clouds to determine meaning</a:t>
            </a:r>
            <a:endParaRPr lang="en-US" dirty="0"/>
          </a:p>
        </p:txBody>
      </p:sp>
      <p:pic>
        <p:nvPicPr>
          <p:cNvPr id="4" name="Picture 3" descr="cluster0_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2110158"/>
            <a:ext cx="4070332" cy="2035166"/>
          </a:xfrm>
          <a:prstGeom prst="rect">
            <a:avLst/>
          </a:prstGeom>
        </p:spPr>
      </p:pic>
      <p:pic>
        <p:nvPicPr>
          <p:cNvPr id="5" name="Picture 4" descr="cluster1_word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73" y="2110159"/>
            <a:ext cx="4070332" cy="2035166"/>
          </a:xfrm>
          <a:prstGeom prst="rect">
            <a:avLst/>
          </a:prstGeom>
        </p:spPr>
      </p:pic>
      <p:pic>
        <p:nvPicPr>
          <p:cNvPr id="6" name="Picture 5" descr="cluster2_word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4637937"/>
            <a:ext cx="4070332" cy="2035166"/>
          </a:xfrm>
          <a:prstGeom prst="rect">
            <a:avLst/>
          </a:prstGeom>
        </p:spPr>
      </p:pic>
      <p:pic>
        <p:nvPicPr>
          <p:cNvPr id="7" name="Picture 6" descr="cluster3_word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73" y="4637937"/>
            <a:ext cx="4070332" cy="203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175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Headline Clustering Model (cont.)</a:t>
            </a:r>
            <a:endParaRPr lang="en-US" dirty="0"/>
          </a:p>
        </p:txBody>
      </p:sp>
      <p:pic>
        <p:nvPicPr>
          <p:cNvPr id="8" name="Picture 7" descr="cluster4_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3" y="1553469"/>
            <a:ext cx="4102895" cy="2051448"/>
          </a:xfrm>
          <a:prstGeom prst="rect">
            <a:avLst/>
          </a:prstGeom>
        </p:spPr>
      </p:pic>
      <p:pic>
        <p:nvPicPr>
          <p:cNvPr id="9" name="Picture 8" descr="cluster5_word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43" y="1572916"/>
            <a:ext cx="4064000" cy="2032000"/>
          </a:xfrm>
          <a:prstGeom prst="rect">
            <a:avLst/>
          </a:prstGeom>
        </p:spPr>
      </p:pic>
      <p:pic>
        <p:nvPicPr>
          <p:cNvPr id="11" name="Picture 10" descr="cluster6_word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3" y="4356964"/>
            <a:ext cx="4102895" cy="2051448"/>
          </a:xfrm>
          <a:prstGeom prst="rect">
            <a:avLst/>
          </a:prstGeom>
        </p:spPr>
      </p:pic>
      <p:pic>
        <p:nvPicPr>
          <p:cNvPr id="12" name="Picture 11" descr="cluster7_word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7" y="4356964"/>
            <a:ext cx="4102896" cy="20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Stock Prediction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Linear Regression Approach</a:t>
            </a:r>
          </a:p>
          <a:p>
            <a:pPr lvl="1"/>
            <a:r>
              <a:rPr lang="en-US" dirty="0"/>
              <a:t>Best accuracy required Recursive Feature Elimination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" indent="0">
              <a:buNone/>
            </a:pPr>
            <a:endParaRPr lang="en-US" dirty="0" smtClean="0"/>
          </a:p>
        </p:txBody>
      </p:sp>
      <p:pic>
        <p:nvPicPr>
          <p:cNvPr id="4" name="Picture 3" descr="Screenshot 2019-08-22 18.58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68" y="2607683"/>
            <a:ext cx="6540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Stock Prediction Models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Logistic Regression approach</a:t>
            </a:r>
          </a:p>
          <a:p>
            <a:pPr lvl="1"/>
            <a:r>
              <a:rPr lang="en-US" dirty="0" smtClean="0"/>
              <a:t>Trained and evaluated the model</a:t>
            </a:r>
          </a:p>
        </p:txBody>
      </p:sp>
      <p:pic>
        <p:nvPicPr>
          <p:cNvPr id="4" name="Picture 3" descr="Screenshot 2019-08-22 19.2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425022"/>
            <a:ext cx="8204200" cy="2451100"/>
          </a:xfrm>
          <a:prstGeom prst="rect">
            <a:avLst/>
          </a:prstGeom>
        </p:spPr>
      </p:pic>
      <p:pic>
        <p:nvPicPr>
          <p:cNvPr id="5" name="Picture 4" descr="Screenshot 2019-08-22 19.2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48" y="4876122"/>
            <a:ext cx="3633443" cy="19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81296"/>
            <a:ext cx="7315200" cy="1154097"/>
          </a:xfrm>
        </p:spPr>
        <p:txBody>
          <a:bodyPr/>
          <a:lstStyle/>
          <a:p>
            <a:r>
              <a:rPr lang="en-US" dirty="0"/>
              <a:t>Stock Prediction Models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5393"/>
            <a:ext cx="7315200" cy="5073967"/>
          </a:xfrm>
        </p:spPr>
        <p:txBody>
          <a:bodyPr/>
          <a:lstStyle/>
          <a:p>
            <a:r>
              <a:rPr lang="en-US" dirty="0" smtClean="0"/>
              <a:t>Random Forest Classifier Approach</a:t>
            </a:r>
          </a:p>
          <a:p>
            <a:pPr lvl="1"/>
            <a:r>
              <a:rPr lang="en-US" dirty="0" smtClean="0"/>
              <a:t>Best accuracy with RFE and hyper parameter optimization</a:t>
            </a:r>
            <a:endParaRPr lang="en-US" dirty="0"/>
          </a:p>
        </p:txBody>
      </p:sp>
      <p:pic>
        <p:nvPicPr>
          <p:cNvPr id="4" name="Picture 3" descr="Screenshot 2019-08-22 19.3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38" y="1909588"/>
            <a:ext cx="5742921" cy="49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175"/>
            <a:ext cx="7315200" cy="1154097"/>
          </a:xfrm>
        </p:spPr>
        <p:txBody>
          <a:bodyPr/>
          <a:lstStyle/>
          <a:p>
            <a:r>
              <a:rPr lang="en-US" dirty="0"/>
              <a:t>Stock Prediction Models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70273"/>
            <a:ext cx="7315200" cy="5139088"/>
          </a:xfrm>
        </p:spPr>
        <p:txBody>
          <a:bodyPr/>
          <a:lstStyle/>
          <a:p>
            <a:r>
              <a:rPr lang="en-US" dirty="0" smtClean="0"/>
              <a:t>Random Forest Classifier Approach</a:t>
            </a:r>
          </a:p>
        </p:txBody>
      </p:sp>
      <p:pic>
        <p:nvPicPr>
          <p:cNvPr id="4" name="Picture 3" descr="Screenshot 2019-08-22 19.33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88"/>
          <a:stretch/>
        </p:blipFill>
        <p:spPr>
          <a:xfrm>
            <a:off x="101600" y="1560140"/>
            <a:ext cx="8928100" cy="1826124"/>
          </a:xfrm>
          <a:prstGeom prst="rect">
            <a:avLst/>
          </a:prstGeom>
        </p:spPr>
      </p:pic>
      <p:pic>
        <p:nvPicPr>
          <p:cNvPr id="5" name="Picture 4" descr="Screenshot 2019-08-22 19.35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37" y="3475699"/>
            <a:ext cx="3191139" cy="2833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1530" y="6369013"/>
            <a:ext cx="432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Mean</a:t>
            </a:r>
            <a:r>
              <a:rPr lang="it-IT" dirty="0" smtClean="0"/>
              <a:t> AUC Score: 0.5325041101726599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175"/>
            <a:ext cx="7315200" cy="1154097"/>
          </a:xfrm>
        </p:spPr>
        <p:txBody>
          <a:bodyPr/>
          <a:lstStyle/>
          <a:p>
            <a:r>
              <a:rPr lang="en-US" dirty="0"/>
              <a:t>Stock Prediction Models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70273"/>
            <a:ext cx="7315200" cy="5139088"/>
          </a:xfrm>
        </p:spPr>
        <p:txBody>
          <a:bodyPr/>
          <a:lstStyle/>
          <a:p>
            <a:r>
              <a:rPr lang="en-US" dirty="0" smtClean="0"/>
              <a:t>Sequential Neural Network Approach</a:t>
            </a:r>
          </a:p>
          <a:p>
            <a:pPr lvl="1"/>
            <a:r>
              <a:rPr lang="en-US" dirty="0" smtClean="0"/>
              <a:t>Able to train on full feature set</a:t>
            </a:r>
          </a:p>
          <a:p>
            <a:pPr lvl="1"/>
            <a:r>
              <a:rPr lang="en-US" dirty="0" smtClean="0"/>
              <a:t>Tried multiple Activation Functions on Hidden Layers, best were `</a:t>
            </a:r>
            <a:r>
              <a:rPr lang="en-US" dirty="0" err="1" smtClean="0"/>
              <a:t>relu</a:t>
            </a:r>
            <a:r>
              <a:rPr lang="en-US" dirty="0" smtClean="0"/>
              <a:t>` and `</a:t>
            </a:r>
            <a:r>
              <a:rPr lang="en-US" dirty="0" err="1" smtClean="0"/>
              <a:t>elu</a:t>
            </a:r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Picture 3" descr="Screenshot 2019-08-22 19.4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69" y="2557280"/>
            <a:ext cx="7057345" cy="3363501"/>
          </a:xfrm>
          <a:prstGeom prst="rect">
            <a:avLst/>
          </a:prstGeom>
        </p:spPr>
      </p:pic>
      <p:pic>
        <p:nvPicPr>
          <p:cNvPr id="5" name="Picture 4" descr="Screenshot 2019-08-22 19.43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6045200"/>
            <a:ext cx="1841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>
            <a:normAutofit/>
          </a:bodyPr>
          <a:lstStyle/>
          <a:p>
            <a:r>
              <a:rPr lang="en-US" sz="2400" dirty="0"/>
              <a:t>News </a:t>
            </a:r>
            <a:r>
              <a:rPr lang="en-US" sz="2400" dirty="0" smtClean="0"/>
              <a:t>reports can impact </a:t>
            </a:r>
            <a:r>
              <a:rPr lang="en-US" sz="2400" dirty="0"/>
              <a:t>stock market performance (Beers, 2019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Too many articles daily for humans</a:t>
            </a:r>
          </a:p>
          <a:p>
            <a:pPr lvl="2"/>
            <a:r>
              <a:rPr lang="en-US" sz="1800" dirty="0"/>
              <a:t>N</a:t>
            </a:r>
            <a:r>
              <a:rPr lang="en-US" sz="1800" dirty="0" smtClean="0"/>
              <a:t>early </a:t>
            </a:r>
            <a:r>
              <a:rPr lang="en-US" sz="1800" dirty="0"/>
              <a:t>impossible </a:t>
            </a:r>
            <a:r>
              <a:rPr lang="en-US" sz="1800" dirty="0" smtClean="0"/>
              <a:t>for individual to </a:t>
            </a:r>
            <a:r>
              <a:rPr lang="en-US" sz="1800" dirty="0"/>
              <a:t>be aware of </a:t>
            </a:r>
            <a:r>
              <a:rPr lang="en-US" sz="1800" dirty="0" smtClean="0"/>
              <a:t>everything</a:t>
            </a:r>
          </a:p>
          <a:p>
            <a:pPr lvl="2"/>
            <a:r>
              <a:rPr lang="en-US" sz="1800" dirty="0" smtClean="0"/>
              <a:t>Impossible for person to quantify impact</a:t>
            </a:r>
          </a:p>
          <a:p>
            <a:r>
              <a:rPr lang="en-US" sz="2400" dirty="0" smtClean="0"/>
              <a:t>Project aims to address this</a:t>
            </a:r>
          </a:p>
          <a:p>
            <a:pPr lvl="1"/>
            <a:r>
              <a:rPr lang="en-US" sz="2000" dirty="0" smtClean="0"/>
              <a:t>Use news headlines to predict stock performance</a:t>
            </a:r>
          </a:p>
          <a:p>
            <a:pPr lvl="2"/>
            <a:r>
              <a:rPr lang="en-US" sz="1800" dirty="0" smtClean="0"/>
              <a:t>Natural Language Processing (NLP)</a:t>
            </a:r>
          </a:p>
          <a:p>
            <a:pPr lvl="3"/>
            <a:r>
              <a:rPr lang="en-US" sz="1600" dirty="0" smtClean="0"/>
              <a:t>Sentiment Analysis</a:t>
            </a:r>
          </a:p>
          <a:p>
            <a:pPr lvl="2"/>
            <a:r>
              <a:rPr lang="en-US" sz="1800" dirty="0" smtClean="0"/>
              <a:t>Headline Clustering</a:t>
            </a:r>
          </a:p>
          <a:p>
            <a:pPr lvl="3"/>
            <a:r>
              <a:rPr lang="en-US" sz="1600" dirty="0" smtClean="0"/>
              <a:t>Ascertain general content</a:t>
            </a:r>
          </a:p>
        </p:txBody>
      </p:sp>
    </p:spTree>
    <p:extLst>
      <p:ext uri="{BB962C8B-B14F-4D97-AF65-F5344CB8AC3E}">
        <p14:creationId xmlns:p14="http://schemas.microsoft.com/office/powerpoint/2010/main" val="51046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Didn’t end up with models much better than random guess</a:t>
            </a:r>
          </a:p>
          <a:p>
            <a:r>
              <a:rPr lang="en-US" dirty="0"/>
              <a:t>L</a:t>
            </a:r>
            <a:r>
              <a:rPr lang="en-US" dirty="0" smtClean="0"/>
              <a:t>earned a lot:</a:t>
            </a:r>
          </a:p>
          <a:p>
            <a:pPr lvl="1"/>
            <a:r>
              <a:rPr lang="en-US" dirty="0" smtClean="0"/>
              <a:t>Sentiment Analysis with </a:t>
            </a:r>
            <a:r>
              <a:rPr lang="en-US" dirty="0" err="1" smtClean="0"/>
              <a:t>TextBlob</a:t>
            </a:r>
            <a:r>
              <a:rPr lang="en-US" dirty="0"/>
              <a:t>: news </a:t>
            </a:r>
            <a:r>
              <a:rPr lang="en-US" dirty="0" smtClean="0"/>
              <a:t>headlines mostly </a:t>
            </a:r>
            <a:r>
              <a:rPr lang="en-US" dirty="0"/>
              <a:t>non-polar and fairly </a:t>
            </a:r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Clustering with k-means and generating Word Clouds: Headlines typically follow common threads</a:t>
            </a:r>
          </a:p>
          <a:p>
            <a:pPr lvl="1"/>
            <a:r>
              <a:rPr lang="en-US" dirty="0" smtClean="0"/>
              <a:t>Learned number of ways </a:t>
            </a:r>
            <a:r>
              <a:rPr lang="en-US" i="1" dirty="0" smtClean="0"/>
              <a:t>not </a:t>
            </a:r>
            <a:r>
              <a:rPr lang="en-US" dirty="0" smtClean="0"/>
              <a:t>to build such a model, but NN seems to be the way to go</a:t>
            </a:r>
          </a:p>
          <a:p>
            <a:r>
              <a:rPr lang="en-US" dirty="0"/>
              <a:t>“Our greatest weakness lies in giving up. The most certain way to succeed is to try just one more time</a:t>
            </a:r>
            <a:r>
              <a:rPr lang="en-US" dirty="0" smtClean="0"/>
              <a:t>” </a:t>
            </a:r>
            <a:r>
              <a:rPr lang="mr-IN" dirty="0" smtClean="0"/>
              <a:t>–</a:t>
            </a:r>
            <a:r>
              <a:rPr lang="en-US" dirty="0" smtClean="0"/>
              <a:t> Thomas Edison</a:t>
            </a:r>
          </a:p>
          <a:p>
            <a:pPr lvl="1"/>
            <a:r>
              <a:rPr lang="en-US" dirty="0" smtClean="0"/>
              <a:t>Will continue work on this into the future in hopes of creating more effective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1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/>
              <a:t>Collect more data, such as data from 2016 to </a:t>
            </a:r>
            <a:r>
              <a:rPr lang="en-US" dirty="0" smtClean="0"/>
              <a:t>now</a:t>
            </a:r>
          </a:p>
          <a:p>
            <a:r>
              <a:rPr lang="en-US" dirty="0" smtClean="0"/>
              <a:t>Try more feature engineering on headlines</a:t>
            </a:r>
          </a:p>
          <a:p>
            <a:r>
              <a:rPr lang="en-US" dirty="0" smtClean="0"/>
              <a:t>Continue working with NN since this worked best</a:t>
            </a:r>
          </a:p>
          <a:p>
            <a:r>
              <a:rPr lang="en-US" dirty="0" smtClean="0"/>
              <a:t>Create </a:t>
            </a:r>
            <a:r>
              <a:rPr lang="en-US" dirty="0"/>
              <a:t>model based on stock time series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Combine multiple “alright” models and implement voting scheme</a:t>
            </a:r>
          </a:p>
          <a:p>
            <a:r>
              <a:rPr lang="en-US" dirty="0" smtClean="0"/>
              <a:t>Attempt with full article text </a:t>
            </a:r>
            <a:r>
              <a:rPr lang="mr-IN" dirty="0" smtClean="0"/>
              <a:t>–</a:t>
            </a:r>
            <a:r>
              <a:rPr lang="en-US" dirty="0" smtClean="0"/>
              <a:t> not just headlines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231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/>
              <a:t>Aaron7sun. (2016, August 25). Daily News for Stock Market Prediction. Retrieved July 4, 2019, from </a:t>
            </a:r>
            <a:r>
              <a:rPr lang="en-US" dirty="0">
                <a:hlinkClick r:id="rId2"/>
              </a:rPr>
              <a:t>https://www.kaggle.com/aaron7sun/stocknews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Beers</a:t>
            </a:r>
            <a:r>
              <a:rPr lang="en-US" dirty="0"/>
              <a:t>, B. (2019, June 25). Why do stock prices change based on news reports? Retrieved July 4, 2019, from </a:t>
            </a:r>
            <a:r>
              <a:rPr lang="en-US" dirty="0">
                <a:hlinkClick r:id="rId3"/>
              </a:rPr>
              <a:t>https://www.investopedia.com/ask/answers/155.asp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1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/>
              <a:t> Datasets (Aaron7sun, 2016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25 daily news headlines from June 8, 2008 to July 1, </a:t>
            </a:r>
            <a:r>
              <a:rPr lang="en-US" dirty="0" smtClean="0"/>
              <a:t>2016</a:t>
            </a:r>
          </a:p>
          <a:p>
            <a:pPr lvl="2"/>
            <a:r>
              <a:rPr lang="en-US" dirty="0" smtClean="0"/>
              <a:t>73,608 Rows by 2 Columns</a:t>
            </a:r>
          </a:p>
          <a:p>
            <a:pPr lvl="1"/>
            <a:r>
              <a:rPr lang="en-US" dirty="0"/>
              <a:t>Dow Jones Industrial Average (DJIA) stock performance data </a:t>
            </a:r>
            <a:r>
              <a:rPr lang="en-US" dirty="0" smtClean="0"/>
              <a:t>June 8, 2008 to July 1, 2016</a:t>
            </a:r>
          </a:p>
          <a:p>
            <a:pPr lvl="2"/>
            <a:r>
              <a:rPr lang="en-US" dirty="0" smtClean="0"/>
              <a:t>1989 Rows by 7 Columns</a:t>
            </a:r>
          </a:p>
          <a:p>
            <a:pPr lvl="1"/>
            <a:r>
              <a:rPr lang="en-US" dirty="0" smtClean="0"/>
              <a:t>Combined dataset w/ rows by day</a:t>
            </a:r>
          </a:p>
          <a:p>
            <a:pPr lvl="2"/>
            <a:r>
              <a:rPr lang="en-US" dirty="0"/>
              <a:t>1989 Rows by </a:t>
            </a:r>
            <a:r>
              <a:rPr lang="en-US" dirty="0" smtClean="0"/>
              <a:t>27 Columns</a:t>
            </a:r>
          </a:p>
          <a:p>
            <a:pPr lvl="2"/>
            <a:r>
              <a:rPr lang="en-US" dirty="0" smtClean="0"/>
              <a:t>Primarily made use of this dataset</a:t>
            </a:r>
            <a:endParaRPr lang="en-US" dirty="0"/>
          </a:p>
        </p:txBody>
      </p:sp>
      <p:pic>
        <p:nvPicPr>
          <p:cNvPr id="4" name="Picture 3" descr="Screenshot 2019-08-22 18.0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0" y="4604048"/>
            <a:ext cx="7942642" cy="20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6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/>
              <a:t>DJIA stock </a:t>
            </a:r>
            <a:r>
              <a:rPr lang="en-US" dirty="0" smtClean="0"/>
              <a:t>data already clean </a:t>
            </a:r>
          </a:p>
          <a:p>
            <a:pPr lvl="1"/>
            <a:r>
              <a:rPr lang="en-US" dirty="0" smtClean="0"/>
              <a:t>No null </a:t>
            </a:r>
            <a:r>
              <a:rPr lang="en-US" dirty="0"/>
              <a:t>values </a:t>
            </a:r>
            <a:r>
              <a:rPr lang="en-US" dirty="0" smtClean="0"/>
              <a:t>or similar </a:t>
            </a:r>
            <a:r>
              <a:rPr lang="en-US" dirty="0"/>
              <a:t>that </a:t>
            </a:r>
            <a:r>
              <a:rPr lang="en-US" dirty="0" smtClean="0"/>
              <a:t>require cleaning</a:t>
            </a:r>
          </a:p>
          <a:p>
            <a:r>
              <a:rPr lang="en-US" dirty="0" smtClean="0"/>
              <a:t>Headlines data, not so much</a:t>
            </a:r>
          </a:p>
          <a:p>
            <a:pPr lvl="1"/>
            <a:r>
              <a:rPr lang="en-US" dirty="0"/>
              <a:t>Some saved as </a:t>
            </a:r>
            <a:r>
              <a:rPr lang="en-US" dirty="0" err="1" smtClean="0"/>
              <a:t>bitstrings</a:t>
            </a:r>
            <a:r>
              <a:rPr lang="en-US" dirty="0"/>
              <a:t> - beginning with </a:t>
            </a:r>
            <a:r>
              <a:rPr lang="en-US" dirty="0" smtClean="0"/>
              <a:t>`b’` </a:t>
            </a:r>
            <a:r>
              <a:rPr lang="en-US" dirty="0"/>
              <a:t>and ending with </a:t>
            </a:r>
            <a:r>
              <a:rPr lang="en-US" dirty="0" smtClean="0"/>
              <a:t>`’`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Punctuation and other artifact removal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shot 2019-08-22 18.05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3209783"/>
            <a:ext cx="7061200" cy="1435100"/>
          </a:xfrm>
          <a:prstGeom prst="rect">
            <a:avLst/>
          </a:prstGeom>
        </p:spPr>
      </p:pic>
      <p:pic>
        <p:nvPicPr>
          <p:cNvPr id="6" name="Picture 5" descr="Screenshot 2019-08-22 18.08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29" y="5173496"/>
            <a:ext cx="6768458" cy="16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/>
          <a:lstStyle/>
          <a:p>
            <a:r>
              <a:rPr lang="en-US" dirty="0" smtClean="0"/>
              <a:t>Headline Data Cleaning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69849"/>
            <a:ext cx="7315200" cy="5039511"/>
          </a:xfrm>
        </p:spPr>
        <p:txBody>
          <a:bodyPr/>
          <a:lstStyle/>
          <a:p>
            <a:r>
              <a:rPr lang="en-US" dirty="0" smtClean="0"/>
              <a:t>Convert to lowercase and stop word removal</a:t>
            </a:r>
          </a:p>
          <a:p>
            <a:pPr lvl="1"/>
            <a:r>
              <a:rPr lang="en-US" dirty="0" smtClean="0"/>
              <a:t>Before				Just stop word removal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Post cleaning</a:t>
            </a:r>
            <a:endParaRPr lang="en-US" dirty="0"/>
          </a:p>
        </p:txBody>
      </p:sp>
      <p:pic>
        <p:nvPicPr>
          <p:cNvPr id="4" name="Picture 3" descr="word_freq_cle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74" y="4595784"/>
            <a:ext cx="3670329" cy="2262216"/>
          </a:xfrm>
          <a:prstGeom prst="rect">
            <a:avLst/>
          </a:prstGeom>
        </p:spPr>
      </p:pic>
      <p:pic>
        <p:nvPicPr>
          <p:cNvPr id="5" name="Picture 4" descr="word_freq_midcle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53" y="1982827"/>
            <a:ext cx="3967447" cy="2412805"/>
          </a:xfrm>
          <a:prstGeom prst="rect">
            <a:avLst/>
          </a:prstGeom>
        </p:spPr>
      </p:pic>
      <p:pic>
        <p:nvPicPr>
          <p:cNvPr id="6" name="Picture 5" descr="word_freq_precle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719"/>
            <a:ext cx="3978938" cy="24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567387"/>
          </a:xfrm>
        </p:spPr>
        <p:txBody>
          <a:bodyPr/>
          <a:lstStyle/>
          <a:p>
            <a:r>
              <a:rPr lang="en-US" dirty="0" smtClean="0"/>
              <a:t>Decomposed stock data into various components</a:t>
            </a:r>
            <a:endParaRPr lang="en-US" dirty="0"/>
          </a:p>
        </p:txBody>
      </p:sp>
      <p:pic>
        <p:nvPicPr>
          <p:cNvPr id="4" name="Picture 3" descr="DJIA_close_value_seasonal_decomposi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36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1154097"/>
          </a:xfrm>
        </p:spPr>
        <p:txBody>
          <a:bodyPr/>
          <a:lstStyle/>
          <a:p>
            <a:r>
              <a:rPr lang="en-US" dirty="0" smtClean="0"/>
              <a:t>EDA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54097"/>
            <a:ext cx="7315200" cy="5155263"/>
          </a:xfrm>
        </p:spPr>
        <p:txBody>
          <a:bodyPr/>
          <a:lstStyle/>
          <a:p>
            <a:r>
              <a:rPr lang="en-US" dirty="0" smtClean="0"/>
              <a:t>Engineered </a:t>
            </a:r>
            <a:r>
              <a:rPr lang="en-US" dirty="0" err="1" smtClean="0"/>
              <a:t>net_change</a:t>
            </a:r>
            <a:r>
              <a:rPr lang="en-US" dirty="0" smtClean="0"/>
              <a:t> column, visualized correlations</a:t>
            </a:r>
            <a:endParaRPr lang="en-US" dirty="0"/>
          </a:p>
        </p:txBody>
      </p:sp>
      <p:pic>
        <p:nvPicPr>
          <p:cNvPr id="4" name="Picture 3" descr="DJIA_scatter_matrix_w_net_chan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" t="10919" r="9121" b="8000"/>
          <a:stretch/>
        </p:blipFill>
        <p:spPr>
          <a:xfrm>
            <a:off x="2018884" y="1883672"/>
            <a:ext cx="5112337" cy="49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455"/>
            <a:ext cx="7315200" cy="1154097"/>
          </a:xfrm>
        </p:spPr>
        <p:txBody>
          <a:bodyPr/>
          <a:lstStyle/>
          <a:p>
            <a:r>
              <a:rPr lang="en-US" dirty="0" smtClean="0"/>
              <a:t>EDA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6553"/>
            <a:ext cx="7315200" cy="5122808"/>
          </a:xfrm>
        </p:spPr>
        <p:txBody>
          <a:bodyPr/>
          <a:lstStyle/>
          <a:p>
            <a:r>
              <a:rPr lang="en-US" dirty="0" smtClean="0"/>
              <a:t>Visualized word counts by Top# columns </a:t>
            </a:r>
            <a:endParaRPr lang="en-US" dirty="0"/>
          </a:p>
        </p:txBody>
      </p:sp>
      <p:pic>
        <p:nvPicPr>
          <p:cNvPr id="4" name="Picture 3" descr="headline_cumulative_word_counts_top1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561"/>
            <a:ext cx="9144000" cy="515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/>
          <a:lstStyle/>
          <a:p>
            <a:r>
              <a:rPr lang="en-US" dirty="0" smtClean="0"/>
              <a:t>EDA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41973"/>
            <a:ext cx="7315200" cy="4981716"/>
          </a:xfrm>
        </p:spPr>
        <p:txBody>
          <a:bodyPr>
            <a:normAutofit/>
          </a:bodyPr>
          <a:lstStyle/>
          <a:p>
            <a:r>
              <a:rPr lang="en-US" dirty="0" smtClean="0"/>
              <a:t>Word Cloud of Headline Content</a:t>
            </a:r>
          </a:p>
          <a:p>
            <a:pPr lvl="1"/>
            <a:r>
              <a:rPr lang="en-US" dirty="0"/>
              <a:t>Visually largest are us, say, </a:t>
            </a:r>
            <a:r>
              <a:rPr lang="en-US" dirty="0" err="1"/>
              <a:t>isreal</a:t>
            </a:r>
            <a:r>
              <a:rPr lang="en-US" dirty="0"/>
              <a:t>, new, china, and </a:t>
            </a:r>
            <a:r>
              <a:rPr lang="en-US" dirty="0" err="1"/>
              <a:t>russia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Interesting as different from top 5 seen in cumulative plot from </a:t>
            </a:r>
            <a:r>
              <a:rPr lang="en-US" dirty="0" smtClean="0"/>
              <a:t>cleaning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Did same with top 5 headline columns </a:t>
            </a:r>
            <a:r>
              <a:rPr lang="mr-IN" dirty="0" smtClean="0"/>
              <a:t>–</a:t>
            </a:r>
            <a:r>
              <a:rPr lang="en-US" dirty="0" smtClean="0"/>
              <a:t> no clear difference - see notebooks</a:t>
            </a:r>
          </a:p>
          <a:p>
            <a:pPr marL="502920" lvl="2" indent="0">
              <a:buNone/>
            </a:pPr>
            <a:endParaRPr lang="en-US" dirty="0"/>
          </a:p>
        </p:txBody>
      </p:sp>
      <p:pic>
        <p:nvPicPr>
          <p:cNvPr id="4" name="Picture 3" descr="headlines_corpus_word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5" y="2924166"/>
            <a:ext cx="6068716" cy="30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19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150</TotalTime>
  <Words>781</Words>
  <Application>Microsoft Macintosh PowerPoint</Application>
  <PresentationFormat>On-screen Show (4:3)</PresentationFormat>
  <Paragraphs>127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Perspective</vt:lpstr>
      <vt:lpstr>Predicting Stock Market Performance with Daily Top News Headlines </vt:lpstr>
      <vt:lpstr>Background</vt:lpstr>
      <vt:lpstr>The Data</vt:lpstr>
      <vt:lpstr>Data Cleaning</vt:lpstr>
      <vt:lpstr>Headline Data Cleaning (cont.)</vt:lpstr>
      <vt:lpstr>Exploratory Data Analysis</vt:lpstr>
      <vt:lpstr>EDA (cont.)</vt:lpstr>
      <vt:lpstr>EDA (cont.)</vt:lpstr>
      <vt:lpstr>EDA (cont.)</vt:lpstr>
      <vt:lpstr>Sentiment Analysis Model</vt:lpstr>
      <vt:lpstr>Sentiment Analysis Model (cont.)</vt:lpstr>
      <vt:lpstr>Headline Clustering Model</vt:lpstr>
      <vt:lpstr>Headline Clustering Model (cont.)</vt:lpstr>
      <vt:lpstr>Headline Clustering Model (cont.)</vt:lpstr>
      <vt:lpstr>Stock Prediction Models</vt:lpstr>
      <vt:lpstr>Stock Prediction Models (cont.)</vt:lpstr>
      <vt:lpstr>Stock Prediction Models (cont.)</vt:lpstr>
      <vt:lpstr>Stock Prediction Models (cont.)</vt:lpstr>
      <vt:lpstr>Stock Prediction Models (cont.)</vt:lpstr>
      <vt:lpstr>Conclusions</vt:lpstr>
      <vt:lpstr>The Future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Sciacca</dc:creator>
  <cp:lastModifiedBy>David Sciacca</cp:lastModifiedBy>
  <cp:revision>17</cp:revision>
  <dcterms:created xsi:type="dcterms:W3CDTF">2019-08-22T23:21:22Z</dcterms:created>
  <dcterms:modified xsi:type="dcterms:W3CDTF">2019-08-23T01:52:16Z</dcterms:modified>
</cp:coreProperties>
</file>